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85" r:id="rId3"/>
    <p:sldId id="286" r:id="rId4"/>
    <p:sldId id="268" r:id="rId5"/>
    <p:sldId id="273" r:id="rId6"/>
    <p:sldId id="258" r:id="rId7"/>
    <p:sldId id="259" r:id="rId8"/>
    <p:sldId id="288" r:id="rId9"/>
    <p:sldId id="260" r:id="rId10"/>
    <p:sldId id="261" r:id="rId11"/>
    <p:sldId id="278" r:id="rId12"/>
    <p:sldId id="262" r:id="rId13"/>
    <p:sldId id="275" r:id="rId14"/>
    <p:sldId id="293" r:id="rId15"/>
    <p:sldId id="292" r:id="rId16"/>
    <p:sldId id="265" r:id="rId17"/>
    <p:sldId id="267" r:id="rId18"/>
    <p:sldId id="263" r:id="rId19"/>
    <p:sldId id="279" r:id="rId20"/>
    <p:sldId id="280" r:id="rId21"/>
    <p:sldId id="281" r:id="rId22"/>
    <p:sldId id="264" r:id="rId23"/>
    <p:sldId id="282" r:id="rId24"/>
    <p:sldId id="283" r:id="rId25"/>
    <p:sldId id="266" r:id="rId26"/>
    <p:sldId id="277" r:id="rId27"/>
    <p:sldId id="269" r:id="rId28"/>
    <p:sldId id="289" r:id="rId29"/>
    <p:sldId id="290" r:id="rId30"/>
    <p:sldId id="276" r:id="rId31"/>
    <p:sldId id="270" r:id="rId32"/>
    <p:sldId id="294" r:id="rId33"/>
    <p:sldId id="287" r:id="rId34"/>
    <p:sldId id="291" r:id="rId35"/>
    <p:sldId id="274" r:id="rId36"/>
    <p:sldId id="27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AAAF"/>
    <a:srgbClr val="F9B3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24"/>
  </p:normalViewPr>
  <p:slideViewPr>
    <p:cSldViewPr snapToGrid="0" snapToObjects="1">
      <p:cViewPr varScale="1">
        <p:scale>
          <a:sx n="90" d="100"/>
          <a:sy n="90" d="100"/>
        </p:scale>
        <p:origin x="23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73DC3-4C5B-DE4C-83EC-FFD4B412C7C5}" type="datetimeFigureOut">
              <a:rPr lang="en-US" smtClean="0"/>
              <a:t>8/9/18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81786-100D-7246-B172-04A506A68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62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everybody go</a:t>
            </a:r>
            <a:r>
              <a:rPr lang="en-US" baseline="0" dirty="0" smtClean="0"/>
              <a:t> out and clone an already created repository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81786-100D-7246-B172-04A506A6821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03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Real-time show the issue thing right now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81786-100D-7246-B172-04A506A6821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59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everyone clone the repo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81786-100D-7246-B172-04A506A6821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07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everyone checkout a branch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81786-100D-7246-B172-04A506A6821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340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them add lines of code</a:t>
            </a:r>
            <a:r>
              <a:rPr lang="en-US" baseline="0" dirty="0" smtClean="0"/>
              <a:t> to the bottom of </a:t>
            </a:r>
            <a:r>
              <a:rPr lang="en-US" baseline="0" dirty="0" err="1" smtClean="0"/>
              <a:t>hello.txt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81786-100D-7246-B172-04A506A6821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53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Hop</a:t>
            </a:r>
            <a:r>
              <a:rPr lang="en-US" baseline="0" dirty="0" smtClean="0"/>
              <a:t> on someone’s branch in real time and have you both editing code but with best practices in pulling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81786-100D-7246-B172-04A506A6821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6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 I</a:t>
            </a:r>
            <a:r>
              <a:rPr lang="en-US" baseline="0" dirty="0" smtClean="0"/>
              <a:t> change a few lines in </a:t>
            </a:r>
            <a:r>
              <a:rPr lang="en-US" baseline="0" dirty="0" err="1" smtClean="0"/>
              <a:t>hello.txt</a:t>
            </a:r>
            <a:r>
              <a:rPr lang="en-US" baseline="0" dirty="0" smtClean="0"/>
              <a:t> and then have them add to it and then have them try to add, commit, push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81786-100D-7246-B172-04A506A6821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411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them actually go through and</a:t>
            </a:r>
            <a:r>
              <a:rPr lang="en-US" baseline="0" dirty="0" smtClean="0"/>
              <a:t> do a pull request for their branch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81786-100D-7246-B172-04A506A6821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1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Maybe practice this if</a:t>
            </a:r>
            <a:r>
              <a:rPr lang="en-US" baseline="0" dirty="0" smtClean="0"/>
              <a:t> we have time?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81786-100D-7246-B172-04A506A6821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643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Avenir Light" charset="0"/>
                <a:ea typeface="Avenir Light" charset="0"/>
                <a:cs typeface="Aveni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Avenir Light" charset="0"/>
                <a:ea typeface="Avenir Light" charset="0"/>
                <a:cs typeface="Avenir Light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35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904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455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Avenir Light" charset="0"/>
                <a:ea typeface="Avenir Light" charset="0"/>
                <a:cs typeface="Aveni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1pPr>
            <a:lvl2pPr marL="45720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2pPr>
            <a:lvl3pPr marL="91440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3pPr>
            <a:lvl4pPr marL="137160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4pPr>
            <a:lvl5pPr marL="182880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61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056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82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95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7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8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20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67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github.com/username/path/to/your/repository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</a:t>
            </a:r>
            <a:r>
              <a:rPr lang="en-US" dirty="0" err="1" smtClean="0">
                <a:latin typeface="Avenir Light" charset="0"/>
                <a:ea typeface="Avenir Light" charset="0"/>
                <a:cs typeface="Avenir Light" charset="0"/>
              </a:rPr>
              <a:t>it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By Nadia Lucas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EPIC Orientation 2018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61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Avenir Light" charset="0"/>
                <a:ea typeface="Avenir Light" charset="0"/>
                <a:cs typeface="Avenir Light" charset="0"/>
              </a:rPr>
              <a:t>Git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Terminology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Repository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local or remote store of the versions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Working Copy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local, editable copy of our project that we can work on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File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single file in our project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Version/revision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record of the contents of our project at a point in time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Change/diff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The difference between two versions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Head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The current version</a:t>
            </a:r>
          </a:p>
        </p:txBody>
      </p:sp>
    </p:spTree>
    <p:extLst>
      <p:ext uri="{BB962C8B-B14F-4D97-AF65-F5344CB8AC3E}">
        <p14:creationId xmlns:p14="http://schemas.microsoft.com/office/powerpoint/2010/main" val="24672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/>
              <a:t>G</a:t>
            </a:r>
            <a:r>
              <a:rPr lang="en-US" dirty="0" err="1" smtClean="0"/>
              <a:t>it</a:t>
            </a:r>
            <a:r>
              <a:rPr lang="en-US" dirty="0" smtClean="0"/>
              <a:t> store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stores snapshots of a project at different points in time in a </a:t>
            </a:r>
            <a:r>
              <a:rPr lang="en-US" dirty="0" smtClean="0">
                <a:solidFill>
                  <a:srgbClr val="EDAAAF"/>
                </a:solidFill>
              </a:rPr>
              <a:t>log</a:t>
            </a:r>
          </a:p>
          <a:p>
            <a:endParaRPr lang="en-US" dirty="0"/>
          </a:p>
          <a:p>
            <a:r>
              <a:rPr lang="en-US" dirty="0" smtClean="0"/>
              <a:t>Each snapshot is called a </a:t>
            </a:r>
            <a:r>
              <a:rPr lang="en-US" dirty="0" smtClean="0">
                <a:solidFill>
                  <a:srgbClr val="EDAAAF"/>
                </a:solidFill>
              </a:rPr>
              <a:t>commit</a:t>
            </a:r>
            <a:r>
              <a:rPr lang="en-US" dirty="0" smtClean="0"/>
              <a:t> </a:t>
            </a:r>
            <a:endParaRPr lang="en-US" dirty="0" smtClean="0">
              <a:solidFill>
                <a:srgbClr val="EDAAAF"/>
              </a:solidFill>
            </a:endParaRPr>
          </a:p>
          <a:p>
            <a:endParaRPr lang="en-US" dirty="0"/>
          </a:p>
          <a:p>
            <a:r>
              <a:rPr lang="en-US" dirty="0" smtClean="0"/>
              <a:t>A visual representation of the entirety of a project is the </a:t>
            </a:r>
          </a:p>
          <a:p>
            <a:r>
              <a:rPr lang="en-US" dirty="0" smtClean="0">
                <a:solidFill>
                  <a:srgbClr val="EDAAAF"/>
                </a:solidFill>
              </a:rPr>
              <a:t>object graph</a:t>
            </a:r>
          </a:p>
        </p:txBody>
      </p:sp>
    </p:spTree>
    <p:extLst>
      <p:ext uri="{BB962C8B-B14F-4D97-AF65-F5344CB8AC3E}">
        <p14:creationId xmlns:p14="http://schemas.microsoft.com/office/powerpoint/2010/main" val="46999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The object graph (Directed Acyclic Graph)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1026" name="Picture 2" descr="https://ocw.mit.edu/ans7870/6/6.005/s16/classes/05-version-control/figures/hello-git-history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300" y="1825625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852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0813"/>
            <a:ext cx="10515600" cy="1325563"/>
          </a:xfrm>
        </p:spPr>
        <p:txBody>
          <a:bodyPr/>
          <a:lstStyle/>
          <a:p>
            <a:r>
              <a:rPr lang="en-US" dirty="0" smtClean="0"/>
              <a:t>What does this look like in the wild?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" r="1675" b="438"/>
          <a:stretch/>
        </p:blipFill>
        <p:spPr>
          <a:xfrm>
            <a:off x="564619" y="1319005"/>
            <a:ext cx="9865256" cy="5538995"/>
          </a:xfrm>
        </p:spPr>
      </p:pic>
      <p:sp>
        <p:nvSpPr>
          <p:cNvPr id="5" name="TextBox 4"/>
          <p:cNvSpPr txBox="1"/>
          <p:nvPr/>
        </p:nvSpPr>
        <p:spPr>
          <a:xfrm>
            <a:off x="-1771650" y="56578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1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on Dropbox, Code on </a:t>
            </a:r>
            <a:r>
              <a:rPr lang="en-US" dirty="0" err="1" smtClean="0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52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task is assigned via an </a:t>
            </a:r>
            <a:r>
              <a:rPr lang="en-US" dirty="0" smtClean="0">
                <a:solidFill>
                  <a:srgbClr val="EDAAAF"/>
                </a:solidFill>
              </a:rPr>
              <a:t>Issue</a:t>
            </a:r>
          </a:p>
          <a:p>
            <a:endParaRPr lang="en-US" dirty="0"/>
          </a:p>
          <a:p>
            <a:r>
              <a:rPr lang="en-US" dirty="0" smtClean="0"/>
              <a:t>You then must take out a </a:t>
            </a:r>
            <a:r>
              <a:rPr lang="en-US" dirty="0" smtClean="0">
                <a:solidFill>
                  <a:srgbClr val="EDAAAF"/>
                </a:solidFill>
              </a:rPr>
              <a:t>branch</a:t>
            </a:r>
            <a:r>
              <a:rPr lang="en-US" dirty="0" smtClean="0"/>
              <a:t> specific to that issue to complete the task.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EDAAAF"/>
                </a:solidFill>
              </a:rPr>
              <a:t>Add, commit, and push</a:t>
            </a:r>
            <a:r>
              <a:rPr lang="en-US" dirty="0" smtClean="0"/>
              <a:t> changes to the branch as you work along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EDAAAF"/>
                </a:solidFill>
              </a:rPr>
              <a:t>Merge </a:t>
            </a:r>
            <a:r>
              <a:rPr lang="en-US" dirty="0" smtClean="0"/>
              <a:t>the branch back in with master via a </a:t>
            </a:r>
            <a:r>
              <a:rPr lang="en-US" dirty="0" smtClean="0">
                <a:solidFill>
                  <a:srgbClr val="EDAAAF"/>
                </a:solidFill>
              </a:rPr>
              <a:t>pull request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53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Copy the object graph on your local machine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Every repository comes with an object graph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 </a:t>
            </a:r>
            <a:r>
              <a:rPr lang="en-US" dirty="0" err="1" smtClean="0">
                <a:latin typeface="Avenir Light" charset="0"/>
                <a:ea typeface="Avenir Light" charset="0"/>
                <a:cs typeface="Avenir Light" charset="0"/>
              </a:rPr>
              <a:t>github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these start in the remote repository and must be copied to your local machine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This is done through </a:t>
            </a:r>
            <a:r>
              <a:rPr lang="en-US" dirty="0" smtClean="0">
                <a:solidFill>
                  <a:srgbClr val="EDAAAF"/>
                </a:solidFill>
                <a:latin typeface="Avenir Light" charset="0"/>
                <a:ea typeface="Avenir Light" charset="0"/>
                <a:cs typeface="Avenir Light" charset="0"/>
              </a:rPr>
              <a:t>cloning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the repository on your local machine</a:t>
            </a:r>
          </a:p>
          <a:p>
            <a:endParaRPr lang="en-US" dirty="0" smtClean="0">
              <a:latin typeface="Avenir Light" charset="0"/>
              <a:ea typeface="Avenir Light" charset="0"/>
              <a:cs typeface="Avenir Light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clone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www.github.com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/username/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url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/to/your/repository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  <a:hlinkClick r:id="rId3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Branching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Oftentimes when you work on a project with multiple developers, you may not want to be constantly pushing and pulling both your versions of the code to the project at the same time</a:t>
            </a:r>
          </a:p>
          <a:p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branch will take a </a:t>
            </a:r>
            <a:r>
              <a:rPr lang="en-US" dirty="0" smtClean="0">
                <a:solidFill>
                  <a:srgbClr val="EDAAAF"/>
                </a:solidFill>
                <a:latin typeface="Avenir Light" charset="0"/>
                <a:ea typeface="Avenir Light" charset="0"/>
                <a:cs typeface="Avenir Light" charset="0"/>
              </a:rPr>
              <a:t>snapshot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of the object history at a certain point in time and let you work on it</a:t>
            </a:r>
          </a:p>
          <a:p>
            <a:endParaRPr lang="en-US" dirty="0"/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checkout </a:t>
            </a:r>
            <a:r>
              <a:rPr lang="mr-IN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b &lt;new-branch-name&gt;</a:t>
            </a:r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checkout &lt;branch name&gt;</a:t>
            </a:r>
          </a:p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branch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21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Adding a commit to the object graph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add .</a:t>
            </a:r>
          </a:p>
          <a:p>
            <a:pPr marL="0" indent="0">
              <a:buNone/>
            </a:pP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This will add all changes made to a </a:t>
            </a:r>
            <a:r>
              <a:rPr lang="en-US" dirty="0" smtClean="0">
                <a:solidFill>
                  <a:srgbClr val="EDAAAF"/>
                </a:solidFill>
                <a:latin typeface="Avenir Light" charset="0"/>
                <a:ea typeface="Avenir Light" charset="0"/>
                <a:cs typeface="Avenir Light" charset="0"/>
              </a:rPr>
              <a:t>staging area</a:t>
            </a:r>
            <a:r>
              <a:rPr lang="en-US" dirty="0">
                <a:solidFill>
                  <a:srgbClr val="EDAAAF"/>
                </a:solidFill>
              </a:rPr>
              <a:t>	</a:t>
            </a:r>
            <a:endParaRPr lang="en-US" dirty="0" smtClean="0">
              <a:solidFill>
                <a:srgbClr val="EDAAAF"/>
              </a:solidFill>
            </a:endParaRPr>
          </a:p>
          <a:p>
            <a:endParaRPr lang="en-US" dirty="0">
              <a:solidFill>
                <a:srgbClr val="EDAAAF"/>
              </a:solidFill>
            </a:endParaRPr>
          </a:p>
          <a:p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it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add 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filepath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/to/specific/file</a:t>
            </a:r>
          </a:p>
          <a:p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This will add only specific changes made to a </a:t>
            </a:r>
            <a:r>
              <a:rPr lang="en-US" dirty="0" smtClean="0">
                <a:solidFill>
                  <a:srgbClr val="EDAAAF"/>
                </a:solidFill>
              </a:rPr>
              <a:t>staging area	</a:t>
            </a:r>
          </a:p>
          <a:p>
            <a:endParaRPr lang="en-US" dirty="0">
              <a:solidFill>
                <a:srgbClr val="EDAAAF"/>
              </a:solidFill>
            </a:endParaRPr>
          </a:p>
          <a:p>
            <a:r>
              <a:rPr lang="en-US" dirty="0">
                <a:solidFill>
                  <a:srgbClr val="EDAAAF"/>
                </a:solidFill>
              </a:rPr>
              <a:t>s</a:t>
            </a:r>
            <a:r>
              <a:rPr lang="en-US" dirty="0" smtClean="0">
                <a:solidFill>
                  <a:srgbClr val="EDAAAF"/>
                </a:solidFill>
              </a:rPr>
              <a:t>taging area: </a:t>
            </a:r>
            <a:r>
              <a:rPr lang="en-US" dirty="0" smtClean="0"/>
              <a:t>a proto-commit where we build up a snapshot of the commit itself</a:t>
            </a:r>
          </a:p>
          <a:p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67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add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2" descr="https://ocw.mit.edu/ans7870/6/6.005/s16/classes/05-version-control/figures/hello-git-history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5425" y="1910556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/>
          <p:cNvSpPr/>
          <p:nvPr/>
        </p:nvSpPr>
        <p:spPr>
          <a:xfrm>
            <a:off x="3586163" y="2428875"/>
            <a:ext cx="1600200" cy="1657350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867150" y="2657475"/>
            <a:ext cx="11572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ourier New" charset="0"/>
                <a:ea typeface="Courier New" charset="0"/>
                <a:cs typeface="Courier New" charset="0"/>
              </a:rPr>
              <a:t>Modified: </a:t>
            </a:r>
            <a:r>
              <a:rPr lang="en-US" sz="1200" dirty="0" err="1" smtClean="0">
                <a:latin typeface="Courier New" charset="0"/>
                <a:ea typeface="Courier New" charset="0"/>
                <a:cs typeface="Courier New" charset="0"/>
              </a:rPr>
              <a:t>file.txt</a:t>
            </a:r>
            <a:endParaRPr lang="en-US" sz="1200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sz="12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200" dirty="0" smtClean="0">
                <a:latin typeface="Courier New" charset="0"/>
                <a:ea typeface="Courier New" charset="0"/>
                <a:cs typeface="Courier New" charset="0"/>
              </a:rPr>
              <a:t>Added:</a:t>
            </a:r>
          </a:p>
          <a:p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h</a:t>
            </a:r>
            <a:r>
              <a:rPr lang="en-US" sz="1200" dirty="0" err="1" smtClean="0">
                <a:latin typeface="Courier New" charset="0"/>
                <a:ea typeface="Courier New" charset="0"/>
                <a:cs typeface="Courier New" charset="0"/>
              </a:rPr>
              <a:t>ello.txt</a:t>
            </a:r>
            <a:endParaRPr lang="en-US" sz="12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26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tool to manage the history of code</a:t>
            </a:r>
          </a:p>
          <a:p>
            <a:endParaRPr lang="en-US" dirty="0"/>
          </a:p>
          <a:p>
            <a:r>
              <a:rPr lang="en-US" dirty="0" smtClean="0"/>
              <a:t>A revision control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158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a commit to the object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charset="0"/>
              <a:buChar char="•"/>
            </a:pPr>
            <a:endParaRPr lang="en-US" dirty="0" smtClean="0"/>
          </a:p>
          <a:p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commit </a:t>
            </a:r>
            <a:r>
              <a:rPr lang="mr-IN" sz="2000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m “some message to describe commit”</a:t>
            </a:r>
          </a:p>
          <a:p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/>
              <a:t>This sets in stone the commit as it is </a:t>
            </a:r>
            <a:r>
              <a:rPr lang="en-US" dirty="0">
                <a:solidFill>
                  <a:srgbClr val="EDAAAF"/>
                </a:solidFill>
              </a:rPr>
              <a:t>added to the object graph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31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commit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4554141" y="2136606"/>
            <a:ext cx="1004889" cy="64168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06540" y="2228851"/>
            <a:ext cx="723902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commit 4fl39h4</a:t>
            </a:r>
          </a:p>
        </p:txBody>
      </p:sp>
      <p:pic>
        <p:nvPicPr>
          <p:cNvPr id="6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088" y="1939131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6415088" y="1939131"/>
            <a:ext cx="1385888" cy="426075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6415088" y="2013857"/>
            <a:ext cx="1376363" cy="27662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533775" y="2868393"/>
            <a:ext cx="9858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master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42121" y="3452336"/>
            <a:ext cx="633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HEAD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579269" y="2686049"/>
            <a:ext cx="771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parent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" name="Curved Connector 11"/>
          <p:cNvCxnSpPr/>
          <p:nvPr/>
        </p:nvCxnSpPr>
        <p:spPr>
          <a:xfrm rot="16200000" flipV="1">
            <a:off x="3523581" y="3017088"/>
            <a:ext cx="445443" cy="425053"/>
          </a:xfrm>
          <a:prstGeom prst="curvedConnector4">
            <a:avLst>
              <a:gd name="adj1" fmla="val 34454"/>
              <a:gd name="adj2" fmla="val 1537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endCxn id="9" idx="2"/>
          </p:cNvCxnSpPr>
          <p:nvPr/>
        </p:nvCxnSpPr>
        <p:spPr>
          <a:xfrm rot="5400000" flipH="1" flipV="1">
            <a:off x="4084946" y="2399199"/>
            <a:ext cx="410943" cy="5274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9" idx="6"/>
          </p:cNvCxnSpPr>
          <p:nvPr/>
        </p:nvCxnSpPr>
        <p:spPr>
          <a:xfrm>
            <a:off x="5559030" y="2457450"/>
            <a:ext cx="791764" cy="2285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69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Pushing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Once we commit, we have now added to the object graph on our local history. However, this doesn't end up in our remote history unless we push it up there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push origin branch-name</a:t>
            </a:r>
          </a:p>
          <a:p>
            <a:pPr marL="0" indent="0">
              <a:buNone/>
            </a:pP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Once we push, the remote object graph now matches the local object graph on our computer</a:t>
            </a:r>
          </a:p>
        </p:txBody>
      </p:sp>
    </p:spTree>
    <p:extLst>
      <p:ext uri="{BB962C8B-B14F-4D97-AF65-F5344CB8AC3E}">
        <p14:creationId xmlns:p14="http://schemas.microsoft.com/office/powerpoint/2010/main" val="852882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push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1401366" y="2239907"/>
            <a:ext cx="1004889" cy="64168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53765" y="2332152"/>
            <a:ext cx="723902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commit 4fl39h4</a:t>
            </a:r>
          </a:p>
        </p:txBody>
      </p:sp>
      <p:pic>
        <p:nvPicPr>
          <p:cNvPr id="6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2313" y="2042432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3262313" y="2042432"/>
            <a:ext cx="1385888" cy="426075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3262313" y="2117158"/>
            <a:ext cx="1376363" cy="27662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81000" y="2971694"/>
            <a:ext cx="9858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master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9346" y="3555637"/>
            <a:ext cx="633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HEAD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2426494" y="2789350"/>
            <a:ext cx="771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parent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" name="Curved Connector 11"/>
          <p:cNvCxnSpPr/>
          <p:nvPr/>
        </p:nvCxnSpPr>
        <p:spPr>
          <a:xfrm rot="16200000" flipV="1">
            <a:off x="370806" y="3120389"/>
            <a:ext cx="445443" cy="425053"/>
          </a:xfrm>
          <a:prstGeom prst="curvedConnector4">
            <a:avLst>
              <a:gd name="adj1" fmla="val 34454"/>
              <a:gd name="adj2" fmla="val 1537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endCxn id="9" idx="2"/>
          </p:cNvCxnSpPr>
          <p:nvPr/>
        </p:nvCxnSpPr>
        <p:spPr>
          <a:xfrm rot="5400000" flipH="1" flipV="1">
            <a:off x="932171" y="2502500"/>
            <a:ext cx="410943" cy="5274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9" idx="6"/>
          </p:cNvCxnSpPr>
          <p:nvPr/>
        </p:nvCxnSpPr>
        <p:spPr>
          <a:xfrm>
            <a:off x="2406255" y="2560751"/>
            <a:ext cx="791764" cy="2285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2017" y="1687745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Arc 27"/>
          <p:cNvSpPr/>
          <p:nvPr/>
        </p:nvSpPr>
        <p:spPr>
          <a:xfrm>
            <a:off x="8284370" y="1021307"/>
            <a:ext cx="1957387" cy="1120775"/>
          </a:xfrm>
          <a:prstGeom prst="arc">
            <a:avLst>
              <a:gd name="adj1" fmla="val 8717121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/>
          <p:cNvSpPr/>
          <p:nvPr/>
        </p:nvSpPr>
        <p:spPr>
          <a:xfrm>
            <a:off x="9490603" y="1595343"/>
            <a:ext cx="1542650" cy="1039757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/>
          <p:cNvSpPr/>
          <p:nvPr/>
        </p:nvSpPr>
        <p:spPr>
          <a:xfrm rot="11793182">
            <a:off x="8247603" y="4256454"/>
            <a:ext cx="1542650" cy="1039757"/>
          </a:xfrm>
          <a:prstGeom prst="arc">
            <a:avLst>
              <a:gd name="adj1" fmla="val 16200000"/>
              <a:gd name="adj2" fmla="val 259533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10241757" y="2130300"/>
            <a:ext cx="1542650" cy="1039757"/>
          </a:xfrm>
          <a:prstGeom prst="arc">
            <a:avLst>
              <a:gd name="adj1" fmla="val 16200000"/>
              <a:gd name="adj2" fmla="val 34261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/>
          <p:cNvSpPr/>
          <p:nvPr/>
        </p:nvSpPr>
        <p:spPr>
          <a:xfrm>
            <a:off x="10561502" y="3109885"/>
            <a:ext cx="1542650" cy="1039757"/>
          </a:xfrm>
          <a:prstGeom prst="arc">
            <a:avLst>
              <a:gd name="adj1" fmla="val 16200000"/>
              <a:gd name="adj2" fmla="val 5341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c 32"/>
          <p:cNvSpPr/>
          <p:nvPr/>
        </p:nvSpPr>
        <p:spPr>
          <a:xfrm rot="13049721">
            <a:off x="8069210" y="2130301"/>
            <a:ext cx="1542650" cy="1039757"/>
          </a:xfrm>
          <a:prstGeom prst="arc">
            <a:avLst>
              <a:gd name="adj1" fmla="val 16200000"/>
              <a:gd name="adj2" fmla="val 235929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/>
          <p:cNvSpPr/>
          <p:nvPr/>
        </p:nvSpPr>
        <p:spPr>
          <a:xfrm rot="12719612">
            <a:off x="8770879" y="5165767"/>
            <a:ext cx="1542650" cy="1039757"/>
          </a:xfrm>
          <a:prstGeom prst="arc">
            <a:avLst>
              <a:gd name="adj1" fmla="val 14062404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c 34"/>
          <p:cNvSpPr/>
          <p:nvPr/>
        </p:nvSpPr>
        <p:spPr>
          <a:xfrm rot="12719612">
            <a:off x="7900664" y="3145989"/>
            <a:ext cx="1542650" cy="1039757"/>
          </a:xfrm>
          <a:prstGeom prst="arc">
            <a:avLst>
              <a:gd name="adj1" fmla="val 14062404"/>
              <a:gd name="adj2" fmla="val 27761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c 35"/>
          <p:cNvSpPr/>
          <p:nvPr/>
        </p:nvSpPr>
        <p:spPr>
          <a:xfrm>
            <a:off x="10952954" y="4170515"/>
            <a:ext cx="750352" cy="1889441"/>
          </a:xfrm>
          <a:prstGeom prst="arc">
            <a:avLst>
              <a:gd name="adj1" fmla="val 16200000"/>
              <a:gd name="adj2" fmla="val 401449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c 39"/>
          <p:cNvSpPr/>
          <p:nvPr/>
        </p:nvSpPr>
        <p:spPr>
          <a:xfrm rot="9542220">
            <a:off x="9568345" y="5355740"/>
            <a:ext cx="2084077" cy="1333430"/>
          </a:xfrm>
          <a:prstGeom prst="arc">
            <a:avLst>
              <a:gd name="adj1" fmla="val 10886672"/>
              <a:gd name="adj2" fmla="val 5025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1972270" y="5722490"/>
            <a:ext cx="152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local</a:t>
            </a:r>
            <a:endParaRPr lang="en-US" sz="3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71746" y="5722489"/>
            <a:ext cx="152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remote</a:t>
            </a:r>
            <a:endParaRPr lang="en-US" sz="3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5397978" y="3883900"/>
            <a:ext cx="251413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167915" y="3378615"/>
            <a:ext cx="1614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push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push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401366" y="2239907"/>
            <a:ext cx="1004889" cy="64168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553765" y="2332152"/>
            <a:ext cx="723902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commit 4fl39h4</a:t>
            </a:r>
          </a:p>
        </p:txBody>
      </p:sp>
      <p:pic>
        <p:nvPicPr>
          <p:cNvPr id="7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2313" y="2042432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3262313" y="2042432"/>
            <a:ext cx="1385888" cy="426075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3262313" y="2117158"/>
            <a:ext cx="1376363" cy="27662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1000" y="2971694"/>
            <a:ext cx="9858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master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9346" y="3555637"/>
            <a:ext cx="633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HEAD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2426494" y="2789350"/>
            <a:ext cx="771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parent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" name="Curved Connector 12"/>
          <p:cNvCxnSpPr/>
          <p:nvPr/>
        </p:nvCxnSpPr>
        <p:spPr>
          <a:xfrm rot="16200000" flipV="1">
            <a:off x="370806" y="3120389"/>
            <a:ext cx="445443" cy="425053"/>
          </a:xfrm>
          <a:prstGeom prst="curvedConnector4">
            <a:avLst>
              <a:gd name="adj1" fmla="val 34454"/>
              <a:gd name="adj2" fmla="val 1537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endCxn id="12" idx="2"/>
          </p:cNvCxnSpPr>
          <p:nvPr/>
        </p:nvCxnSpPr>
        <p:spPr>
          <a:xfrm rot="5400000" flipH="1" flipV="1">
            <a:off x="932171" y="2502500"/>
            <a:ext cx="410943" cy="5274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2" idx="6"/>
          </p:cNvCxnSpPr>
          <p:nvPr/>
        </p:nvCxnSpPr>
        <p:spPr>
          <a:xfrm>
            <a:off x="2406255" y="2560751"/>
            <a:ext cx="791764" cy="2285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283453" y="2239907"/>
            <a:ext cx="1004889" cy="64168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435852" y="2332152"/>
            <a:ext cx="723902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commit 4fl39h4</a:t>
            </a:r>
          </a:p>
        </p:txBody>
      </p:sp>
      <p:pic>
        <p:nvPicPr>
          <p:cNvPr id="18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400" y="2042432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Connector 18"/>
          <p:cNvCxnSpPr/>
          <p:nvPr/>
        </p:nvCxnSpPr>
        <p:spPr>
          <a:xfrm>
            <a:off x="9144400" y="2042432"/>
            <a:ext cx="1385888" cy="426075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9144400" y="2117158"/>
            <a:ext cx="1376363" cy="27662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263087" y="2971694"/>
            <a:ext cx="9858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master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371433" y="3555637"/>
            <a:ext cx="633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HEAD</a:t>
            </a:r>
            <a:endParaRPr 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8308581" y="2789350"/>
            <a:ext cx="771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parent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4" name="Curved Connector 23"/>
          <p:cNvCxnSpPr/>
          <p:nvPr/>
        </p:nvCxnSpPr>
        <p:spPr>
          <a:xfrm rot="16200000" flipV="1">
            <a:off x="6252893" y="3120389"/>
            <a:ext cx="445443" cy="425053"/>
          </a:xfrm>
          <a:prstGeom prst="curvedConnector4">
            <a:avLst>
              <a:gd name="adj1" fmla="val 34454"/>
              <a:gd name="adj2" fmla="val 1537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endCxn id="23" idx="2"/>
          </p:cNvCxnSpPr>
          <p:nvPr/>
        </p:nvCxnSpPr>
        <p:spPr>
          <a:xfrm rot="5400000" flipH="1" flipV="1">
            <a:off x="6814258" y="2502500"/>
            <a:ext cx="410943" cy="5274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23" idx="6"/>
          </p:cNvCxnSpPr>
          <p:nvPr/>
        </p:nvCxnSpPr>
        <p:spPr>
          <a:xfrm>
            <a:off x="8288342" y="2560751"/>
            <a:ext cx="791764" cy="2285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/>
          <p:cNvSpPr/>
          <p:nvPr/>
        </p:nvSpPr>
        <p:spPr>
          <a:xfrm>
            <a:off x="8284370" y="1021307"/>
            <a:ext cx="1957387" cy="1120775"/>
          </a:xfrm>
          <a:prstGeom prst="arc">
            <a:avLst>
              <a:gd name="adj1" fmla="val 10911030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/>
          <p:cNvSpPr/>
          <p:nvPr/>
        </p:nvSpPr>
        <p:spPr>
          <a:xfrm>
            <a:off x="9490603" y="1595343"/>
            <a:ext cx="1542650" cy="1039757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/>
          <p:cNvSpPr/>
          <p:nvPr/>
        </p:nvSpPr>
        <p:spPr>
          <a:xfrm rot="11793182">
            <a:off x="8247603" y="4256454"/>
            <a:ext cx="1542650" cy="1039757"/>
          </a:xfrm>
          <a:prstGeom prst="arc">
            <a:avLst>
              <a:gd name="adj1" fmla="val 16200000"/>
              <a:gd name="adj2" fmla="val 2087156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10241757" y="2130300"/>
            <a:ext cx="1542650" cy="1039757"/>
          </a:xfrm>
          <a:prstGeom prst="arc">
            <a:avLst>
              <a:gd name="adj1" fmla="val 16200000"/>
              <a:gd name="adj2" fmla="val 34261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/>
          <p:cNvSpPr/>
          <p:nvPr/>
        </p:nvSpPr>
        <p:spPr>
          <a:xfrm>
            <a:off x="10561502" y="3109885"/>
            <a:ext cx="1542650" cy="1039757"/>
          </a:xfrm>
          <a:prstGeom prst="arc">
            <a:avLst>
              <a:gd name="adj1" fmla="val 16200000"/>
              <a:gd name="adj2" fmla="val 5341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c 32"/>
          <p:cNvSpPr/>
          <p:nvPr/>
        </p:nvSpPr>
        <p:spPr>
          <a:xfrm rot="13049721">
            <a:off x="5467824" y="1846005"/>
            <a:ext cx="1542650" cy="1039757"/>
          </a:xfrm>
          <a:prstGeom prst="arc">
            <a:avLst>
              <a:gd name="adj1" fmla="val 16200000"/>
              <a:gd name="adj2" fmla="val 235929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/>
          <p:cNvSpPr/>
          <p:nvPr/>
        </p:nvSpPr>
        <p:spPr>
          <a:xfrm rot="12719612">
            <a:off x="8770879" y="5165767"/>
            <a:ext cx="1542650" cy="1039757"/>
          </a:xfrm>
          <a:prstGeom prst="arc">
            <a:avLst>
              <a:gd name="adj1" fmla="val 14062404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c 34"/>
          <p:cNvSpPr/>
          <p:nvPr/>
        </p:nvSpPr>
        <p:spPr>
          <a:xfrm rot="12719612">
            <a:off x="5268513" y="2849241"/>
            <a:ext cx="1542650" cy="1039757"/>
          </a:xfrm>
          <a:prstGeom prst="arc">
            <a:avLst>
              <a:gd name="adj1" fmla="val 14062404"/>
              <a:gd name="adj2" fmla="val 27761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c 35"/>
          <p:cNvSpPr/>
          <p:nvPr/>
        </p:nvSpPr>
        <p:spPr>
          <a:xfrm>
            <a:off x="10952954" y="4170515"/>
            <a:ext cx="750352" cy="1889441"/>
          </a:xfrm>
          <a:prstGeom prst="arc">
            <a:avLst>
              <a:gd name="adj1" fmla="val 16200000"/>
              <a:gd name="adj2" fmla="val 401449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c 36"/>
          <p:cNvSpPr/>
          <p:nvPr/>
        </p:nvSpPr>
        <p:spPr>
          <a:xfrm rot="9542220">
            <a:off x="9568345" y="5355740"/>
            <a:ext cx="2084077" cy="1333430"/>
          </a:xfrm>
          <a:prstGeom prst="arc">
            <a:avLst>
              <a:gd name="adj1" fmla="val 10886672"/>
              <a:gd name="adj2" fmla="val 5025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c 37"/>
          <p:cNvSpPr/>
          <p:nvPr/>
        </p:nvSpPr>
        <p:spPr>
          <a:xfrm rot="11865515">
            <a:off x="6059776" y="3843655"/>
            <a:ext cx="2279431" cy="943085"/>
          </a:xfrm>
          <a:prstGeom prst="arc">
            <a:avLst>
              <a:gd name="adj1" fmla="val 10858316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c 39"/>
          <p:cNvSpPr/>
          <p:nvPr/>
        </p:nvSpPr>
        <p:spPr>
          <a:xfrm rot="21136823">
            <a:off x="6056532" y="1151557"/>
            <a:ext cx="2279431" cy="943085"/>
          </a:xfrm>
          <a:prstGeom prst="arc">
            <a:avLst>
              <a:gd name="adj1" fmla="val 10858316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1972270" y="5722490"/>
            <a:ext cx="152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local</a:t>
            </a:r>
            <a:endParaRPr lang="en-US" sz="3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71746" y="5722489"/>
            <a:ext cx="152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remote</a:t>
            </a:r>
            <a:endParaRPr lang="en-US" sz="32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42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Pulling (Merging)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Sometimes if you work on a branch in parallel with another developer, you may need to pull work from the remote object graph down to your own local machine</a:t>
            </a:r>
          </a:p>
          <a:p>
            <a:endParaRPr lang="en-US" dirty="0" smtClean="0"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pull origin branch-name</a:t>
            </a:r>
          </a:p>
          <a:p>
            <a:pPr marL="0" indent="0">
              <a:buNone/>
            </a:pPr>
            <a:endParaRPr lang="en-US" sz="2000" dirty="0" smtClean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Why do you have to update the object graph manually?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You want your local copy of the object graph to be a work in progress and don’t want to worry if your local changes will break the code as a whole.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7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Merge Conflict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Open conflicting files</a:t>
            </a:r>
          </a:p>
          <a:p>
            <a:endParaRPr lang="en-US" dirty="0"/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Conflicting code will be wrapped in merge markers describing the origin of the conflict.</a:t>
            </a:r>
          </a:p>
          <a:p>
            <a:endParaRPr lang="en-US" dirty="0"/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Remove the markers and keep all the code you would like in the final version</a:t>
            </a:r>
          </a:p>
          <a:p>
            <a:endParaRPr lang="en-US" dirty="0"/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Let’s venture out to see how this works in the wild.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7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Merging Branches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Once a branch is fully ready for deployment, it can be merged with another branch. General practice is to use the master branch as a baseline.</a:t>
            </a:r>
          </a:p>
          <a:p>
            <a:endParaRPr lang="en-US" dirty="0" smtClean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Developers will generally check out a branch as a snapshot of master, work on a feature and then merge their branch back in with master.</a:t>
            </a:r>
          </a:p>
          <a:p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This is done through a </a:t>
            </a:r>
            <a:r>
              <a:rPr lang="en-US" dirty="0" smtClean="0">
                <a:solidFill>
                  <a:srgbClr val="EDAAAF"/>
                </a:solidFill>
                <a:latin typeface="Avenir Light" charset="0"/>
                <a:ea typeface="Avenir Light" charset="0"/>
                <a:cs typeface="Avenir Light" charset="0"/>
              </a:rPr>
              <a:t>pull request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. A pull request is where you stage a branch for merge with master and 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66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Fetch remote branches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Say you have a team member working on some code on a different branch and you would like to check it out. Your local repository doesn’t know of that branch since pushing and pulling is branch-specific.</a:t>
            </a:r>
          </a:p>
          <a:p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fetch</a:t>
            </a:r>
          </a:p>
          <a:p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it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checkout &lt;remote-branch-name&gt;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59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778" y="693738"/>
            <a:ext cx="6092072" cy="5811838"/>
          </a:xfrm>
        </p:spPr>
      </p:pic>
    </p:spTree>
    <p:extLst>
      <p:ext uri="{BB962C8B-B14F-4D97-AF65-F5344CB8AC3E}">
        <p14:creationId xmlns:p14="http://schemas.microsoft.com/office/powerpoint/2010/main" val="25491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online hosting platform for projects that use </a:t>
            </a:r>
            <a:r>
              <a:rPr lang="en-US" dirty="0" err="1" smtClean="0"/>
              <a:t>git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There are many other hosting platforms like </a:t>
            </a:r>
            <a:r>
              <a:rPr lang="en-US" dirty="0" err="1" smtClean="0"/>
              <a:t>Gitlab</a:t>
            </a:r>
            <a:r>
              <a:rPr lang="en-US" dirty="0" smtClean="0"/>
              <a:t> and </a:t>
            </a:r>
            <a:r>
              <a:rPr lang="en-US" dirty="0" err="1" smtClean="0"/>
              <a:t>Bitbucket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39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0813"/>
            <a:ext cx="10515600" cy="1325563"/>
          </a:xfrm>
        </p:spPr>
        <p:txBody>
          <a:bodyPr/>
          <a:lstStyle/>
          <a:p>
            <a:r>
              <a:rPr lang="en-US" dirty="0" smtClean="0"/>
              <a:t>Let’s go back to our log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" r="1675" b="438"/>
          <a:stretch/>
        </p:blipFill>
        <p:spPr>
          <a:xfrm>
            <a:off x="564619" y="1319005"/>
            <a:ext cx="9865256" cy="5538995"/>
          </a:xfrm>
        </p:spPr>
      </p:pic>
      <p:sp>
        <p:nvSpPr>
          <p:cNvPr id="5" name="TextBox 4"/>
          <p:cNvSpPr txBox="1"/>
          <p:nvPr/>
        </p:nvSpPr>
        <p:spPr>
          <a:xfrm>
            <a:off x="-1771650" y="56578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0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Disaster Management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Undo staging area after adding changes</a:t>
            </a:r>
          </a:p>
          <a:p>
            <a:endParaRPr lang="en-US" dirty="0"/>
          </a:p>
          <a:p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reset &lt;filename&gt;</a:t>
            </a:r>
          </a:p>
          <a:p>
            <a:endParaRPr lang="en-US" dirty="0"/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Undo a commit you just committed</a:t>
            </a:r>
          </a:p>
          <a:p>
            <a:endParaRPr lang="en-US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revert &lt;commit-id-to-revert&gt;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495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Advanced Disaster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Undo all changes made in commits and move HEAD back to a specific commit</a:t>
            </a:r>
          </a:p>
          <a:p>
            <a:endParaRPr lang="en-US" dirty="0" smtClean="0"/>
          </a:p>
          <a:p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reset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-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-hard &lt;commit-id&gt;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Cherry pick a commit </a:t>
            </a:r>
            <a:r>
              <a:rPr lang="mr-IN" dirty="0" smtClean="0"/>
              <a:t>–</a:t>
            </a:r>
            <a:r>
              <a:rPr lang="en-US" dirty="0" smtClean="0"/>
              <a:t> move a commit from one branch to another to continue working off of that.</a:t>
            </a:r>
          </a:p>
          <a:p>
            <a:endParaRPr lang="en-US" dirty="0" smtClean="0"/>
          </a:p>
          <a:p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cherry-pick &lt;commit-id&gt;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3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“A</a:t>
            </a:r>
            <a:r>
              <a:rPr lang="en-US" dirty="0"/>
              <a:t> </a:t>
            </a:r>
            <a:r>
              <a:rPr lang="en-US" i="1" dirty="0"/>
              <a:t>fork</a:t>
            </a:r>
            <a:r>
              <a:rPr lang="en-US" dirty="0"/>
              <a:t> is a copy of a repository. Forking a repository allows you to freely experiment with changes without affecting the original project</a:t>
            </a:r>
            <a:r>
              <a:rPr lang="en-US" dirty="0" smtClean="0"/>
              <a:t>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Most commonly, forks are used to either propose changes to someone else's project or to use someone else's project as a starting point for your own idea</a:t>
            </a:r>
            <a:r>
              <a:rPr lang="en-US" dirty="0" smtClean="0"/>
              <a:t>.”</a:t>
            </a:r>
          </a:p>
          <a:p>
            <a:pPr fontAlgn="base"/>
            <a:endParaRPr lang="en-US" dirty="0"/>
          </a:p>
          <a:p>
            <a:pPr fontAlgn="base"/>
            <a:r>
              <a:rPr lang="en-US" dirty="0" smtClean="0"/>
              <a:t>-</a:t>
            </a:r>
            <a:r>
              <a:rPr lang="en-US" dirty="0" err="1" smtClean="0"/>
              <a:t>Github</a:t>
            </a:r>
            <a:r>
              <a:rPr lang="en-US" dirty="0" smtClean="0"/>
              <a:t> User Documentation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84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gitignore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file generally used to keep the </a:t>
            </a:r>
            <a:r>
              <a:rPr lang="en-US" dirty="0" err="1" smtClean="0"/>
              <a:t>github</a:t>
            </a:r>
            <a:r>
              <a:rPr lang="en-US" dirty="0" smtClean="0"/>
              <a:t> clean of auxiliary files that are often created when running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3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Now you’re smarter than Fox News!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273" y="1825625"/>
            <a:ext cx="7741454" cy="4351338"/>
          </a:xfrm>
        </p:spPr>
      </p:pic>
    </p:spTree>
    <p:extLst>
      <p:ext uri="{BB962C8B-B14F-4D97-AF65-F5344CB8AC3E}">
        <p14:creationId xmlns:p14="http://schemas.microsoft.com/office/powerpoint/2010/main" val="155095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venir Light" charset="0"/>
                <a:ea typeface="Avenir Light" charset="0"/>
                <a:cs typeface="Avenir Light" charset="0"/>
              </a:rPr>
              <a:t>Why Git?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22" y="1171574"/>
            <a:ext cx="3951741" cy="5580339"/>
          </a:xfrm>
        </p:spPr>
      </p:pic>
    </p:spTree>
    <p:extLst>
      <p:ext uri="{BB962C8B-B14F-4D97-AF65-F5344CB8AC3E}">
        <p14:creationId xmlns:p14="http://schemas.microsoft.com/office/powerpoint/2010/main" val="182853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Version Control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390" y="1690688"/>
            <a:ext cx="4785219" cy="4819645"/>
          </a:xfrm>
        </p:spPr>
      </p:pic>
    </p:spTree>
    <p:extLst>
      <p:ext uri="{BB962C8B-B14F-4D97-AF65-F5344CB8AC3E}">
        <p14:creationId xmlns:p14="http://schemas.microsoft.com/office/powerpoint/2010/main" val="18205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Motivation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Common Programming Practices and some Quick Fixes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96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Version Control </a:t>
            </a:r>
            <a:r>
              <a:rPr lang="mr-IN" dirty="0" smtClean="0">
                <a:latin typeface="Avenir Light" charset="0"/>
                <a:ea typeface="Avenir Light" charset="0"/>
                <a:cs typeface="Avenir Light" charset="0"/>
              </a:rPr>
              <a:t>–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one developer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81012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Saving work at different snapshots in time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Different names for each version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Saving work from different locations </a:t>
            </a:r>
            <a:r>
              <a:rPr lang="mr-IN" dirty="0" smtClean="0">
                <a:latin typeface="Avenir Light" charset="0"/>
                <a:ea typeface="Avenir Light" charset="0"/>
                <a:cs typeface="Avenir Light" charset="0"/>
              </a:rPr>
              <a:t>–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laptop or desktop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Save after every work session and specify which machine you worked from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Backing up work to the cloud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Pick snapshots in time where code is at a good point to push up to the cloud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Reverting fatally flawed code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log of change histories would make this easy, with timestamps and a descriptor of what changes were made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16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Version Control </a:t>
            </a:r>
            <a:r>
              <a:rPr lang="mr-IN" dirty="0" smtClean="0">
                <a:latin typeface="Avenir Light" charset="0"/>
                <a:ea typeface="Avenir Light" charset="0"/>
                <a:cs typeface="Avenir Light" charset="0"/>
              </a:rPr>
              <a:t>–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multiple developers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Multiple people working on different features of the project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One could write code that affects another person’s feature</a:t>
            </a:r>
          </a:p>
          <a:p>
            <a:pPr lvl="2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E.g. cleaning an upstream variable that a collaborator uses downstream</a:t>
            </a:r>
          </a:p>
          <a:p>
            <a:pPr lvl="2"/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Two developers working on the same feature in the project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You would need to keep a log of who is making what change so edits can be merged together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272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Dropbox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more familiar version control system that </a:t>
            </a:r>
            <a:r>
              <a:rPr lang="en-US" dirty="0" smtClean="0">
                <a:solidFill>
                  <a:srgbClr val="EDAAAF"/>
                </a:solidFill>
              </a:rPr>
              <a:t>automatically</a:t>
            </a:r>
            <a:r>
              <a:rPr lang="en-US" dirty="0" smtClean="0"/>
              <a:t> backs up all work to a single cloud storage location</a:t>
            </a:r>
          </a:p>
          <a:p>
            <a:endParaRPr lang="en-US" dirty="0"/>
          </a:p>
          <a:p>
            <a:r>
              <a:rPr lang="en-US" dirty="0" smtClean="0"/>
              <a:t>This could be problematic if someone is working on a feature and wants to continuously save without having run some code that might affect someone else’s feature</a:t>
            </a:r>
          </a:p>
          <a:p>
            <a:endParaRPr lang="en-US" dirty="0"/>
          </a:p>
          <a:p>
            <a:r>
              <a:rPr lang="en-US" dirty="0" smtClean="0"/>
              <a:t>It also creates confusion as to who has edited what and exactly what changes are made from version to 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3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2293937"/>
            <a:ext cx="10515600" cy="2678113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Luckily there is something that does this automatically </a:t>
            </a:r>
            <a:r>
              <a:rPr lang="mr-IN" dirty="0" smtClean="0">
                <a:latin typeface="Avenir Light" charset="0"/>
                <a:ea typeface="Avenir Light" charset="0"/>
                <a:cs typeface="Avenir Light" charset="0"/>
              </a:rPr>
              <a:t>–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Let’s venture out to </a:t>
            </a:r>
            <a:r>
              <a:rPr lang="en-US" dirty="0" err="1" smtClean="0">
                <a:latin typeface="Avenir Light" charset="0"/>
                <a:ea typeface="Avenir Light" charset="0"/>
                <a:cs typeface="Avenir Light" charset="0"/>
              </a:rPr>
              <a:t>Github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to see how it works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2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17930</TotalTime>
  <Words>1194</Words>
  <Application>Microsoft Macintosh PowerPoint</Application>
  <PresentationFormat>Widescreen</PresentationFormat>
  <Paragraphs>205</Paragraphs>
  <Slides>36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Avenir Book</vt:lpstr>
      <vt:lpstr>Avenir Light</vt:lpstr>
      <vt:lpstr>Calibri</vt:lpstr>
      <vt:lpstr>Calibri Light</vt:lpstr>
      <vt:lpstr>Courier New</vt:lpstr>
      <vt:lpstr>Arial</vt:lpstr>
      <vt:lpstr>Office Theme</vt:lpstr>
      <vt:lpstr>Git</vt:lpstr>
      <vt:lpstr>Git</vt:lpstr>
      <vt:lpstr>Github</vt:lpstr>
      <vt:lpstr>Version Control</vt:lpstr>
      <vt:lpstr>Motivation</vt:lpstr>
      <vt:lpstr>Version Control – one developer</vt:lpstr>
      <vt:lpstr>Version Control – multiple developers</vt:lpstr>
      <vt:lpstr>Dropbox</vt:lpstr>
      <vt:lpstr>Luckily there is something that does this automatically – Let’s venture out to Github to see how it works</vt:lpstr>
      <vt:lpstr>Git Terminology</vt:lpstr>
      <vt:lpstr>How does Git store data?</vt:lpstr>
      <vt:lpstr>The object graph (Directed Acyclic Graph)</vt:lpstr>
      <vt:lpstr>What does this look like in the wild?</vt:lpstr>
      <vt:lpstr>Best Practices</vt:lpstr>
      <vt:lpstr>General workflow</vt:lpstr>
      <vt:lpstr>Copy the object graph on your local machine</vt:lpstr>
      <vt:lpstr>Branching</vt:lpstr>
      <vt:lpstr>Adding a commit to the object graph</vt:lpstr>
      <vt:lpstr>git add</vt:lpstr>
      <vt:lpstr>Adding a commit to the object graph</vt:lpstr>
      <vt:lpstr>git commit</vt:lpstr>
      <vt:lpstr>Pushing</vt:lpstr>
      <vt:lpstr>git push</vt:lpstr>
      <vt:lpstr>git push</vt:lpstr>
      <vt:lpstr>Pulling (Merging)</vt:lpstr>
      <vt:lpstr>Merge Conflict</vt:lpstr>
      <vt:lpstr>Merging Branches</vt:lpstr>
      <vt:lpstr>Fetch remote branches</vt:lpstr>
      <vt:lpstr>PowerPoint Presentation</vt:lpstr>
      <vt:lpstr>Let’s go back to our log</vt:lpstr>
      <vt:lpstr>Disaster Management</vt:lpstr>
      <vt:lpstr>More Advanced Disaster Management</vt:lpstr>
      <vt:lpstr>Forking</vt:lpstr>
      <vt:lpstr>.gitignore</vt:lpstr>
      <vt:lpstr>Now you’re smarter than Fox News!</vt:lpstr>
      <vt:lpstr>Why Git?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Microsoft Office User</dc:creator>
  <cp:lastModifiedBy>Microsoft Office User</cp:lastModifiedBy>
  <cp:revision>73</cp:revision>
  <dcterms:created xsi:type="dcterms:W3CDTF">2018-08-07T18:18:53Z</dcterms:created>
  <dcterms:modified xsi:type="dcterms:W3CDTF">2018-08-20T05:09:33Z</dcterms:modified>
</cp:coreProperties>
</file>

<file path=docProps/thumbnail.jpeg>
</file>